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414" r:id="rId2"/>
    <p:sldId id="408" r:id="rId3"/>
    <p:sldId id="409" r:id="rId4"/>
    <p:sldId id="411" r:id="rId5"/>
    <p:sldId id="389" r:id="rId6"/>
    <p:sldId id="410" r:id="rId7"/>
    <p:sldId id="412" r:id="rId8"/>
    <p:sldId id="413" r:id="rId9"/>
    <p:sldId id="415" r:id="rId10"/>
    <p:sldId id="416" r:id="rId11"/>
    <p:sldId id="417" r:id="rId12"/>
    <p:sldId id="418" r:id="rId13"/>
    <p:sldId id="41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 autoAdjust="0"/>
    <p:restoredTop sz="94660"/>
  </p:normalViewPr>
  <p:slideViewPr>
    <p:cSldViewPr>
      <p:cViewPr varScale="1">
        <p:scale>
          <a:sx n="66" d="100"/>
          <a:sy n="66" d="100"/>
        </p:scale>
        <p:origin x="66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7D013C0-C630-4815-A7C0-91DAE18DBBA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3359A1-496D-408A-9D70-072C4C7FFDB5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31A4B8-6E3C-4249-82B0-14C9FD63F38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105D-A732-4B4D-A9ED-5E4AE2787C65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585A58-7878-4163-88E5-089BC650983B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7389-CC21-4612-BAEF-2CDEF80745C0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3AA611-3228-4810-A854-6B4A1574BE8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07CE-C382-43A6-8C84-BB3308552A34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B8361D-AAFA-4E3B-9003-25092BABD70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60F0E-9EB5-4FF7-84F8-63189C790DC7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CAD667-58F7-4007-9FF2-E8B941A8227B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A93F-D424-4DF9-960A-82A8FE226A41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896507-9BAA-4A31-9A97-A573F0492AB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0158-1CA8-4B0A-A0D2-0FF27D3EADEA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fld id="{CED11B0A-2A81-4FBA-816D-79D9CDF35DE0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C14F-FFF0-4931-8B82-0A1BC23038B9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F13AD08-CD88-4041-AA74-6175A079A2A0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4543BA7-B7D6-4002-B9D8-A05A001F8E37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B76C11-7C73-4077-A291-54B09703D569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A1D3D-212F-40D4-97AA-744D4C3C8FCC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ADE42F-FAFF-42D7-B145-EF4DE6E0B8D0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71560-F344-4DDD-BB6A-31DBBA953016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F44FF5-17BD-4796-83B6-E837B39C2861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ED03F9-ACCA-425A-A152-14BDAA1C9D52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newsflash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A986A6-4FBF-4F46-9A59-48AA37DFB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0690"/>
            <a:ext cx="9144000" cy="55102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2361" y="1265562"/>
            <a:ext cx="899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TUYÊN TRUYỀN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76500" y="152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UBND THỊ XÃ ĐỨC PHỔ</a:t>
            </a:r>
          </a:p>
          <a:p>
            <a:pPr algn="ctr"/>
            <a:r>
              <a:rPr 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vi-VN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ỜNG THCS PHỔ VĂN</a:t>
            </a:r>
          </a:p>
        </p:txBody>
      </p:sp>
      <p:pic>
        <p:nvPicPr>
          <p:cNvPr id="10" name="Picture 9" descr="Untitled">
            <a:extLst>
              <a:ext uri="{FF2B5EF4-FFF2-40B4-BE49-F238E27FC236}">
                <a16:creationId xmlns:a16="http://schemas.microsoft.com/office/drawing/2014/main" id="{D1B215DB-CCF3-47CF-93E9-12F0EECC3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402" y="53298"/>
            <a:ext cx="1277608" cy="115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Đoàn Thanh niên Cộng sản Hồ Chí Minh – Wikipedia tiếng Việt">
            <a:extLst>
              <a:ext uri="{FF2B5EF4-FFF2-40B4-BE49-F238E27FC236}">
                <a16:creationId xmlns:a16="http://schemas.microsoft.com/office/drawing/2014/main" id="{AA7C9766-D5B6-4181-90FB-1ACD721039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Ngày này năm xưa] Kỷ niệm 89 năm ngày thành lập Đoàn thanh niên Cộng sản Hồ  Chí Minh">
            <a:extLst>
              <a:ext uri="{FF2B5EF4-FFF2-40B4-BE49-F238E27FC236}">
                <a16:creationId xmlns:a16="http://schemas.microsoft.com/office/drawing/2014/main" id="{9319C222-AE28-4B3F-89E4-ACDD4AA9F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2" y="75069"/>
            <a:ext cx="1078885" cy="119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828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C7C559F-C412-4667-94BA-F840F61EB5A9}"/>
              </a:ext>
            </a:extLst>
          </p:cNvPr>
          <p:cNvSpPr txBox="1"/>
          <p:nvPr/>
        </p:nvSpPr>
        <p:spPr>
          <a:xfrm>
            <a:off x="2437492" y="213640"/>
            <a:ext cx="426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UBND THỊ XÃ ĐỨC PHỔ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vi-V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ỜNG THCS PHỔ VĂN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0F51DE-FB29-4A34-87DE-DCC805B0F376}"/>
              </a:ext>
            </a:extLst>
          </p:cNvPr>
          <p:cNvCxnSpPr/>
          <p:nvPr/>
        </p:nvCxnSpPr>
        <p:spPr>
          <a:xfrm>
            <a:off x="3581400" y="838200"/>
            <a:ext cx="1828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C7373DF-1DBE-42DD-80F9-4868658735E5}"/>
              </a:ext>
            </a:extLst>
          </p:cNvPr>
          <p:cNvSpPr/>
          <p:nvPr/>
        </p:nvSpPr>
        <p:spPr>
          <a:xfrm>
            <a:off x="2133600" y="1871561"/>
            <a:ext cx="5087711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b="1" dirty="0">
                <a:ln w="12700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TUYÊN TRUYỀN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26C7FB-1FF3-4135-A0F3-C83B0A19720B}"/>
              </a:ext>
            </a:extLst>
          </p:cNvPr>
          <p:cNvSpPr/>
          <p:nvPr/>
        </p:nvSpPr>
        <p:spPr>
          <a:xfrm>
            <a:off x="846354" y="2884626"/>
            <a:ext cx="7926615" cy="1240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en-US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PHÒNG TRÁNH ĐUỐI  NƯỚC CHO HỌC SINH</a:t>
            </a:r>
          </a:p>
        </p:txBody>
      </p:sp>
      <p:pic>
        <p:nvPicPr>
          <p:cNvPr id="8" name="Picture 7" descr="Untitled">
            <a:extLst>
              <a:ext uri="{FF2B5EF4-FFF2-40B4-BE49-F238E27FC236}">
                <a16:creationId xmlns:a16="http://schemas.microsoft.com/office/drawing/2014/main" id="{B8D6B77A-1808-4536-97AC-25B48288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30182"/>
            <a:ext cx="1277608" cy="115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Ngày này năm xưa] Kỷ niệm 89 năm ngày thành lập Đoàn thanh niên Cộng sản Hồ  Chí Minh">
            <a:extLst>
              <a:ext uri="{FF2B5EF4-FFF2-40B4-BE49-F238E27FC236}">
                <a16:creationId xmlns:a16="http://schemas.microsoft.com/office/drawing/2014/main" id="{88A9A503-DDF6-4E1F-8F3A-D615B248C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30" y="151953"/>
            <a:ext cx="1078885" cy="119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244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480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vi-V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Phần 1 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vi-V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TỔNG QUAN VỀ ĐUỐI NƯỚC VÀ AN TOÀN PHÒNG TRÁNH ĐUỐI NƯỚC HỌC SINH 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8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Chuyên đề 1</a:t>
            </a:r>
            <a:endParaRPr lang="en-US" sz="28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KHÁI NIỆM CHUNG VÀ NGUYÊN NHÂN ĐUỐI NƯỚC HỌC SINH 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400050" indent="-400050">
              <a:buAutoNum type="romanUcPeriod"/>
            </a:pP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MỘT SỐ KHÁI NHIỆM CHUNG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vi-VN" sz="2400" b="1" i="1" dirty="0">
                <a:latin typeface="Times New Roman" pitchFamily="18" charset="0"/>
                <a:cs typeface="Times New Roman" pitchFamily="18" charset="0"/>
              </a:rPr>
              <a:t>Khái niệm môi trường nước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Môi trường nước là môi trường mà những cá thể tồn tại, sinh sống và tương tác qua lại đều bị ảnh hưởng và phụ thuộc vào nước; môi trường nước có thể bao quát trong một lưu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vực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lũ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II. NGUYÊN NHÂN GÂY ĐUỐI NƯỚC :</a:t>
            </a:r>
          </a:p>
          <a:p>
            <a:pPr>
              <a:buFontTx/>
              <a:buChar char="-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thù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lứa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thiếu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kĩ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thiếu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tiềm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ẩn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hiểm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tai.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21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724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1"/>
            <a:ext cx="472440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1" y="-1"/>
            <a:ext cx="44196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ãi biển TP. Quy Nhơn: Thành lập Đội cứu hộ dọc các bãi tắm - Báo Gia Lai  điện tử - Tin nhanh - Chính xá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1"/>
            <a:ext cx="4446037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282293"/>
      </p:ext>
    </p:extLst>
  </p:cSld>
  <p:clrMapOvr>
    <a:masterClrMapping/>
  </p:clrMapOvr>
  <p:transition spd="slow"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800" u="sng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Chuyên</a:t>
            </a:r>
            <a:r>
              <a:rPr lang="en-US" sz="28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u="sng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28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b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 BIỆN PHÁP AN TOÀN PHÒNG TRÁNH </a:t>
            </a:r>
            <a:b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ĐUỐI NƯỚC CHO HỌC SINH</a:t>
            </a:r>
            <a:endParaRPr lang="en-US" sz="2400" b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678F1D9E-AB92-4862-8B23-14E4E3FD77AF}"/>
              </a:ext>
            </a:extLst>
          </p:cNvPr>
          <p:cNvSpPr txBox="1">
            <a:spLocks/>
          </p:cNvSpPr>
          <p:nvPr/>
        </p:nvSpPr>
        <p:spPr>
          <a:xfrm>
            <a:off x="0" y="1295400"/>
            <a:ext cx="9144000" cy="5562599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74625" algn="just"/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vi-VN" sz="2400" b="0" dirty="0">
                <a:latin typeface="Times New Roman" pitchFamily="18" charset="0"/>
                <a:cs typeface="Times New Roman" pitchFamily="18" charset="0"/>
              </a:rPr>
              <a:t>Loại bỏ nguy cơ gây đuối nước ở trẻ em, học sinh tại cộng đồng, gia đình, trường học. Luôn cảnh giác, cẩn thận khi vui chơi gần các khu vực ao, hồ, sông, suối,…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  <a:p>
            <a:pPr marL="174625" algn="just"/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vi-VN" sz="2400" b="0" dirty="0">
                <a:latin typeface="Times New Roman" pitchFamily="18" charset="0"/>
                <a:cs typeface="Times New Roman" pitchFamily="18" charset="0"/>
              </a:rPr>
              <a:t>Chấp hành các quy định an toàn khi tham gia giao thông đường thủy. </a:t>
            </a:r>
            <a:br>
              <a:rPr lang="en-US" sz="2400" b="0" dirty="0">
                <a:latin typeface="Times New Roman" pitchFamily="18" charset="0"/>
                <a:cs typeface="Times New Roman" pitchFamily="18" charset="0"/>
              </a:rPr>
            </a:br>
            <a:r>
              <a:rPr lang="vi-VN" sz="2400" b="0" dirty="0">
                <a:latin typeface="Times New Roman" pitchFamily="18" charset="0"/>
                <a:cs typeface="Times New Roman" pitchFamily="18" charset="0"/>
              </a:rPr>
              <a:t>3. Học bơi theo trường lớp và có người quản lý, đào tạo đảm trách. Có phương tiện cứu hộ và sơ cứu.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  <a:p>
            <a:pPr marL="174625" algn="just"/>
            <a:r>
              <a:rPr lang="vi-VN" sz="2400" b="0" dirty="0">
                <a:latin typeface="Times New Roman" pitchFamily="18" charset="0"/>
                <a:cs typeface="Times New Roman" pitchFamily="18" charset="0"/>
              </a:rPr>
              <a:t>4. Ra khỏi vùng nước khi cơ thể bắt đầu cảm thấy mệt mỏi. </a:t>
            </a:r>
            <a:br>
              <a:rPr lang="en-US" sz="2400" b="0" dirty="0">
                <a:latin typeface="Times New Roman" pitchFamily="18" charset="0"/>
                <a:cs typeface="Times New Roman" pitchFamily="18" charset="0"/>
              </a:rPr>
            </a:br>
            <a:r>
              <a:rPr lang="vi-VN" sz="2400" b="0" dirty="0">
                <a:latin typeface="Times New Roman" pitchFamily="18" charset="0"/>
                <a:cs typeface="Times New Roman" pitchFamily="18" charset="0"/>
              </a:rPr>
              <a:t>5. Nguyên tắc 3 không: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  <a:p>
            <a:pPr marL="174625" algn="just"/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vi-VN" sz="2400" b="0" dirty="0">
                <a:latin typeface="Times New Roman" pitchFamily="18" charset="0"/>
                <a:cs typeface="Times New Roman" pitchFamily="18" charset="0"/>
              </a:rPr>
              <a:t>Không xuống nước nếu không biết bơi hoặc khi cơ thể mệt mỏi. </a:t>
            </a:r>
            <a:br>
              <a:rPr lang="en-US" sz="2400" b="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vi-VN" sz="2400" b="0" dirty="0">
                <a:latin typeface="Times New Roman" pitchFamily="18" charset="0"/>
                <a:cs typeface="Times New Roman" pitchFamily="18" charset="0"/>
              </a:rPr>
              <a:t>Không bơi, lội một mình. Trang phục gọn gàng khi bơi.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  <a:p>
            <a:pPr marL="174625" algn="just"/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vi-VN" sz="2400" b="0" dirty="0">
                <a:latin typeface="Times New Roman" pitchFamily="18" charset="0"/>
                <a:cs typeface="Times New Roman" pitchFamily="18" charset="0"/>
              </a:rPr>
              <a:t>Không bơi, lội khi thời tiết đang hoặc sắp chuyển xấu (như mưa to, giông, sét,…) và không bơi, lội trong vùng nước bẩn. </a:t>
            </a:r>
            <a:endParaRPr lang="en-US" sz="2400" b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592165"/>
      </p:ext>
    </p:extLst>
  </p:cSld>
  <p:clrMapOvr>
    <a:masterClrMapping/>
  </p:clrMapOvr>
  <p:transition spd="slow"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6437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Chuyên đề 3 </a:t>
            </a:r>
            <a:endParaRPr lang="en-US" sz="28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MỘT SỐ KỸ NĂNG THOÁT HIỂM TRONG MÔI TRƯỜNG NƯỚC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463" y="1384994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I. CHUỘT RÚT VÀ CÁCH XỬ LÝ :</a:t>
            </a:r>
          </a:p>
        </p:txBody>
      </p:sp>
      <p:pic>
        <p:nvPicPr>
          <p:cNvPr id="1026" name="Picture 2" descr="Lý giải nguyên nhân chuột rút và nên làm gì khi bị chuột rút? | Medlat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37" y="2412927"/>
            <a:ext cx="4750837" cy="339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ách xử lý khi bị chuột rút | BÁO QUẢNG NAM ONLINE - Tin tức mới nhấ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972" y="2323719"/>
            <a:ext cx="4757057" cy="357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556059"/>
      </p:ext>
    </p:extLst>
  </p:cSld>
  <p:clrMapOvr>
    <a:masterClrMapping/>
  </p:clrMapOvr>
  <p:transition spd="slow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09728" indent="0" algn="just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gián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tiếp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sẵn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phao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gậy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nổi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,…)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tỉnh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lựa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9728" indent="0"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tiếp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nhảy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xuống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dành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hộ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chuyên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đào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hộ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hiện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u="sng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Chuyên</a:t>
            </a:r>
            <a:r>
              <a:rPr lang="en-US" sz="2800" u="sng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u="sng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2800" u="sng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6</a:t>
            </a:r>
            <a:br>
              <a:rPr lang="en-US" sz="28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PHƯƠNG PHÁP CỨU ĐUỐI AN TOÀN VÀ SƠ CẤP CỨU BAN ĐẦU</a:t>
            </a:r>
            <a:br>
              <a:rPr lang="en-US" sz="2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620313"/>
      </p:ext>
    </p:extLst>
  </p:cSld>
  <p:clrMapOvr>
    <a:masterClrMapping/>
  </p:clrMapOvr>
  <p:transition spd="slow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2"/>
            <a:ext cx="4648200" cy="365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-20589"/>
            <a:ext cx="4506548" cy="367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657600"/>
            <a:ext cx="44958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3657600"/>
            <a:ext cx="4648200" cy="32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MỘT SỐ PHƯƠNG PHÁP CỨU ĐUỐI GIÁN TIẾP</a:t>
            </a:r>
          </a:p>
        </p:txBody>
      </p:sp>
    </p:spTree>
    <p:extLst>
      <p:ext uri="{BB962C8B-B14F-4D97-AF65-F5344CB8AC3E}">
        <p14:creationId xmlns:p14="http://schemas.microsoft.com/office/powerpoint/2010/main" val="924972641"/>
      </p:ext>
    </p:extLst>
  </p:cSld>
  <p:clrMapOvr>
    <a:masterClrMapping/>
  </p:clrMapOvr>
  <p:transition spd="slow"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52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HÌNH ẢNH HOẠT ĐỘNG DẠY, HỌC BƠI CHO TRẺ EM, HỌC SINH TẠI CÁC ĐỊA PHƯƠNG VÀ CƠ SỞ GIÁO DỤC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0997"/>
            <a:ext cx="4724400" cy="602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30997"/>
            <a:ext cx="4419600" cy="602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96933"/>
      </p:ext>
    </p:extLst>
  </p:cSld>
  <p:clrMapOvr>
    <a:masterClrMapping/>
  </p:clrMapOvr>
  <p:transition spd="slow"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447800"/>
            <a:ext cx="9134669" cy="54102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ít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09728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hấp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chìm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ngâm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lỏng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lỏng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Do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lỏng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rỗng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tầm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rào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chắn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cận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nắp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đậy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giếng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xảy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thầm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sz="31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100" dirty="0">
                <a:effectLst/>
                <a:latin typeface="Times New Roman" pitchFamily="18" charset="0"/>
                <a:cs typeface="Times New Roman" pitchFamily="18" charset="0"/>
              </a:rPr>
              <a:t>CÂU HỎI THƯỜNG GẶP VỀ PHÒNG CHỐNG ĐUỐI NƯỚC TRẺ EM</a:t>
            </a:r>
            <a:br>
              <a:rPr lang="en-US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15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3094038"/>
            <a:ext cx="9144000" cy="3763962"/>
          </a:xfrm>
        </p:spPr>
        <p:txBody>
          <a:bodyPr/>
          <a:lstStyle/>
          <a:p>
            <a:pPr marL="109728" indent="0">
              <a:buNone/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lụt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giông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quay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chỗ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trú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gần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nhờ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đón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676400"/>
            <a:ext cx="8991600" cy="1417638"/>
          </a:xfrm>
        </p:spPr>
        <p:txBody>
          <a:bodyPr>
            <a:normAutofit fontScale="90000"/>
          </a:bodyPr>
          <a:lstStyle/>
          <a:p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lụt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giông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xảy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EB3B283-F52F-4065-A34F-D3358008D73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>
            <a:normAutofit fontScale="7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br>
              <a:rPr lang="en-US" sz="31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100" dirty="0">
                <a:effectLst/>
                <a:latin typeface="Times New Roman" pitchFamily="18" charset="0"/>
                <a:cs typeface="Times New Roman" pitchFamily="18" charset="0"/>
              </a:rPr>
              <a:t>CÂU HỎI THƯỜNG GẶP VỀ PHÒNG CHỐNG ĐUỐI NƯỚC TRẺ EM</a:t>
            </a:r>
            <a:br>
              <a:rPr lang="en-US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50806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2408238"/>
            <a:ext cx="8973455" cy="4191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tuyệt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dù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chóng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thùng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nhựa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rỗng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,…)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hỗ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tránh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xúc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sâu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sâu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hiểm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nhảy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xuống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hiểm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rằng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hoảng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víu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nắm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khiến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theo.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2856" y="1600200"/>
            <a:ext cx="8610599" cy="1143000"/>
          </a:xfrm>
        </p:spPr>
        <p:txBody>
          <a:bodyPr>
            <a:normAutofit fontScale="90000"/>
          </a:bodyPr>
          <a:lstStyle/>
          <a:p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bơi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ai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đuối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DD924FF0-E5F2-45CA-80B7-42447653BEA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ctr">
            <a:normAutofit fontScale="7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br>
              <a:rPr lang="en-US" sz="31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100" dirty="0">
                <a:effectLst/>
                <a:latin typeface="Times New Roman" pitchFamily="18" charset="0"/>
                <a:cs typeface="Times New Roman" pitchFamily="18" charset="0"/>
              </a:rPr>
              <a:t>CÂU HỎI THƯỜNG GẶP VỀ PHÒNG CHỐNG ĐUỐI NƯỚC TRẺ EM</a:t>
            </a:r>
            <a:br>
              <a:rPr lang="en-US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1778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8A8EFF-2BAC-4400-8DE2-37E5AF2D2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BUỔI TUYÊN TRUYỀN KẾT THÚC</a:t>
            </a:r>
          </a:p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CHÚC QUÝ THẦY CÔ VÀ CÁC EM HỌC SINH THẬT NHIỀU SỨC KHỎE</a:t>
            </a:r>
          </a:p>
        </p:txBody>
      </p:sp>
    </p:spTree>
    <p:extLst>
      <p:ext uri="{BB962C8B-B14F-4D97-AF65-F5344CB8AC3E}">
        <p14:creationId xmlns:p14="http://schemas.microsoft.com/office/powerpoint/2010/main" val="495716639"/>
      </p:ext>
    </p:extLst>
  </p:cSld>
  <p:clrMapOvr>
    <a:masterClrMapping/>
  </p:clrMapOvr>
  <p:transition spd="slow"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1529</TotalTime>
  <Words>1059</Words>
  <Application>Microsoft Office PowerPoint</Application>
  <PresentationFormat>On-screen Show (4:3)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Lucida Sans Unicode</vt:lpstr>
      <vt:lpstr>Times New Roman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Chuyên đề  2 CÁC BIỆN PHÁP AN TOÀN PHÒNG TRÁNH  ĐUỐI NƯỚC CHO HỌC SINH</vt:lpstr>
      <vt:lpstr>PowerPoint Presentation</vt:lpstr>
      <vt:lpstr>Chuyên đề 6 PHƯƠNG PHÁP CỨU ĐUỐI AN TOÀN VÀ SƠ CẤP CỨU BAN ĐẦU </vt:lpstr>
      <vt:lpstr>PowerPoint Presentation</vt:lpstr>
      <vt:lpstr>PowerPoint Presentation</vt:lpstr>
      <vt:lpstr> CÂU HỎI THƯỜNG GẶP VỀ PHÒNG CHỐNG ĐUỐI NƯỚC TRẺ EM </vt:lpstr>
      <vt:lpstr>Câu hỏi 2. Trẻ em nên làm gì khi lụt, mưa giông xảy ra trên đường đi học về? </vt:lpstr>
      <vt:lpstr>Câu hỏi 3: Chúng ta nên làm gì nếu chúng ta đang bơi mà thấy ai đó bị đuối nước?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Giới thiệu nội dung cơ bản của luật phòng, chống ma túy năm 2021</dc:title>
  <dc:creator>admin</dc:creator>
  <cp:lastModifiedBy>Admin</cp:lastModifiedBy>
  <cp:revision>135</cp:revision>
  <dcterms:created xsi:type="dcterms:W3CDTF">2022-04-14T06:53:15Z</dcterms:created>
  <dcterms:modified xsi:type="dcterms:W3CDTF">2022-05-25T06:21:17Z</dcterms:modified>
</cp:coreProperties>
</file>